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9BE"/>
    <a:srgbClr val="012F81"/>
    <a:srgbClr val="013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3002" autoAdjust="0"/>
  </p:normalViewPr>
  <p:slideViewPr>
    <p:cSldViewPr snapToGrid="0">
      <p:cViewPr>
        <p:scale>
          <a:sx n="90" d="100"/>
          <a:sy n="90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ABDF-7D22-4C56-A91E-7B187AFA829D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8B497-0047-4463-9654-0182715575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8B497-0047-4463-9654-01827155757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33A9466-7206-50CE-D979-51E427E23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AD6A8-0A6A-57C3-10EF-DBE6AA4C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4618" y="1122363"/>
            <a:ext cx="9698182" cy="1715087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012F8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E2F669-3AB6-967C-1909-C0B88260C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4618" y="2973975"/>
            <a:ext cx="9698182" cy="794461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12F8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F33259-EC0D-3CF3-C181-7285DF58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50FF29-14AA-F0E4-7FC3-8FD463DD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1EA111-AAA2-3944-C49C-168C107F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26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1C185-A25B-4D51-CE42-08230E7E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FA378C-23B6-3AEC-56FE-10B43098D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39A77-51D8-F5CC-8D4E-4A412D9A5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D5F90B-6FCF-A703-2AB3-2362C7F3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8EF55-69E0-3EBE-93D8-8EF9F713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4701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A6DC96-9AD3-9765-B11A-E63FD7B2B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DE18F7-6D74-2251-8C7A-DD8B1C741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C2947-B76D-78AE-7600-F726B024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EAF9AC-59FD-187E-BA52-4CC20498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84DE1-A9D9-B5A3-205B-C53846FE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8483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246FB-A133-451D-49D2-FACB3CCD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FF21C-B2C5-7428-33DF-9789F224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ADE8F-6ECE-7B5B-3A49-76A2A3D3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1C50FF-5174-8184-E6DB-E1F1F36D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8CD974-1A35-E9A6-2671-2C4A9123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8811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366EB-A1D8-8540-0099-DFAA86D1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5CD96D-41EB-997E-D544-C33DF2E6D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3BCA-5E51-D75B-A71D-4DBB5AE1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AFB34D-1E5B-ED4B-8F80-6B18F08A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996825-8D10-473A-CCCC-7E4E629D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8532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985FE-F256-1265-5706-D36B617F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FAF13-1B52-52D5-5459-B36D3987C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08B074-C965-8941-4A8E-81B7E0269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09D728-CC11-96C2-8BBB-981D57F4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EE0BEC-E56B-A01F-0A4A-CC6D51AF2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EB98CE-C66F-2726-E892-2CDFA5E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7715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AA31E-D48A-F3C5-E1AA-2D2F30DF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947B76-955A-80BD-86A1-E53A30D00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215C83-3B7A-A7AB-CC7F-379A3FF3E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4E54F3-10AB-7158-9575-8F0DD1C3D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09EAE21-A8B0-593E-5605-93B4A602B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7FE3CB-A850-DACF-39E1-7F5B4431B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E59608-7292-811A-CCA5-6D4BF267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86A9AC-423E-D327-ADB0-EE6EC856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8870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8D7FB-1ED6-55BA-BA65-8E0163A76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26C60F-B8B1-5211-4CB6-EF45917A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640925-6F49-FCA7-90CE-F44DEAD1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2B4506-E644-FCDE-4616-7300A7AF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3663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8E6527-2078-1C63-CB76-869450C1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4DB6BB-5729-D734-4DA0-F781459C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E19E8F-8A1D-3D80-336F-0D9D737BA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498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388A8-B61D-B355-BB90-50E89A8B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8C8530-2231-0D6E-1FA8-0B439BDC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BB523-C526-742B-1044-6B3EFBEE1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FBDE30-288C-1A80-47A3-862D5BAB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CC2C93-F410-CD13-CAC9-599AB8C80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8AE1B-DE16-F521-A18E-65167317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482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8385D-162D-08D2-C32E-81C9A35A1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1078623-2AC6-B299-F78A-36D88011F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22A0E6-A968-FA8A-08DB-CBFF3159C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E41BE6-6C5D-505B-0662-B801ACBB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2E7546-D2BF-BCBE-7AF8-0F47DE33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2DF4E8-0801-6270-96BE-6207E760D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089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6FF23F-C4D2-A0C4-E539-BDB6F07B690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8271C-7C04-CF92-A412-090B811A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64" y="333661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716D2E-59B9-AAFA-ACB3-52F2320C8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4F7584-E32B-1E22-C595-D0BA908D6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25830-F4FB-D666-6AB7-596404C2A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76A87-C76B-5748-24E9-EFE0FA8E4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77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val 19">
            <a:extLst>
              <a:ext uri="{FF2B5EF4-FFF2-40B4-BE49-F238E27FC236}">
                <a16:creationId xmlns:a16="http://schemas.microsoft.com/office/drawing/2014/main" id="{071EED87-77EF-6F44-B9CE-7EA034B2AE80}"/>
              </a:ext>
            </a:extLst>
          </p:cNvPr>
          <p:cNvSpPr/>
          <p:nvPr/>
        </p:nvSpPr>
        <p:spPr>
          <a:xfrm>
            <a:off x="8260445" y="4266755"/>
            <a:ext cx="476937" cy="476936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C9C45-5498-884F-B1E1-489210D4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31" y="447313"/>
            <a:ext cx="11715184" cy="44767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Элективная дисциплина  </a:t>
            </a:r>
            <a:r>
              <a:rPr lang="ru-RU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ru-RU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ru-RU" sz="2800" b="1" dirty="0" smtClean="0"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«Социальная безопасность в условиях современного мира»</a:t>
            </a:r>
            <a:r>
              <a:rPr lang="ru-RU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ru-RU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ru-RU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Кафедра  инфекционных болезней и эпидемиологии</a:t>
            </a:r>
            <a:endParaRPr lang="x-none" sz="1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4" name="Freeform 9">
            <a:extLst>
              <a:ext uri="{FF2B5EF4-FFF2-40B4-BE49-F238E27FC236}">
                <a16:creationId xmlns:a16="http://schemas.microsoft.com/office/drawing/2014/main" id="{81FDF239-07A1-0149-8D22-FD607EDC3A0D}"/>
              </a:ext>
            </a:extLst>
          </p:cNvPr>
          <p:cNvSpPr>
            <a:spLocks/>
          </p:cNvSpPr>
          <p:nvPr/>
        </p:nvSpPr>
        <p:spPr bwMode="auto">
          <a:xfrm>
            <a:off x="4710707" y="2746522"/>
            <a:ext cx="3329202" cy="3327668"/>
          </a:xfrm>
          <a:custGeom>
            <a:avLst/>
            <a:gdLst>
              <a:gd name="T0" fmla="*/ 0 w 986"/>
              <a:gd name="T1" fmla="*/ 817 h 986"/>
              <a:gd name="T2" fmla="*/ 75 w 986"/>
              <a:gd name="T3" fmla="*/ 741 h 986"/>
              <a:gd name="T4" fmla="*/ 741 w 986"/>
              <a:gd name="T5" fmla="*/ 741 h 986"/>
              <a:gd name="T6" fmla="*/ 741 w 986"/>
              <a:gd name="T7" fmla="*/ 75 h 986"/>
              <a:gd name="T8" fmla="*/ 817 w 986"/>
              <a:gd name="T9" fmla="*/ 0 h 986"/>
              <a:gd name="T10" fmla="*/ 986 w 986"/>
              <a:gd name="T11" fmla="*/ 408 h 986"/>
              <a:gd name="T12" fmla="*/ 817 w 986"/>
              <a:gd name="T13" fmla="*/ 817 h 986"/>
              <a:gd name="T14" fmla="*/ 408 w 986"/>
              <a:gd name="T15" fmla="*/ 986 h 986"/>
              <a:gd name="T16" fmla="*/ 0 w 986"/>
              <a:gd name="T17" fmla="*/ 817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6" h="986">
                <a:moveTo>
                  <a:pt x="0" y="817"/>
                </a:moveTo>
                <a:cubicBezTo>
                  <a:pt x="75" y="741"/>
                  <a:pt x="75" y="741"/>
                  <a:pt x="75" y="741"/>
                </a:cubicBezTo>
                <a:cubicBezTo>
                  <a:pt x="259" y="925"/>
                  <a:pt x="558" y="925"/>
                  <a:pt x="741" y="741"/>
                </a:cubicBezTo>
                <a:cubicBezTo>
                  <a:pt x="925" y="558"/>
                  <a:pt x="925" y="259"/>
                  <a:pt x="741" y="75"/>
                </a:cubicBezTo>
                <a:cubicBezTo>
                  <a:pt x="817" y="0"/>
                  <a:pt x="817" y="0"/>
                  <a:pt x="817" y="0"/>
                </a:cubicBezTo>
                <a:cubicBezTo>
                  <a:pt x="926" y="109"/>
                  <a:pt x="986" y="254"/>
                  <a:pt x="986" y="408"/>
                </a:cubicBezTo>
                <a:cubicBezTo>
                  <a:pt x="986" y="563"/>
                  <a:pt x="926" y="708"/>
                  <a:pt x="817" y="817"/>
                </a:cubicBezTo>
                <a:cubicBezTo>
                  <a:pt x="708" y="926"/>
                  <a:pt x="563" y="986"/>
                  <a:pt x="408" y="986"/>
                </a:cubicBezTo>
                <a:cubicBezTo>
                  <a:pt x="254" y="986"/>
                  <a:pt x="109" y="926"/>
                  <a:pt x="0" y="81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121883" tIns="60941" rIns="121883" bIns="60941" numCol="1" anchor="t" anchorCtr="0" compatLnSpc="1">
            <a:prstTxWarp prst="textNoShape">
              <a:avLst/>
            </a:prstTxWarp>
          </a:bodyPr>
          <a:lstStyle/>
          <a:p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66" name="组合 46">
            <a:extLst>
              <a:ext uri="{FF2B5EF4-FFF2-40B4-BE49-F238E27FC236}">
                <a16:creationId xmlns:a16="http://schemas.microsoft.com/office/drawing/2014/main" id="{D47FDB68-2CCD-1C46-ACE8-73DAC7CC274B}"/>
              </a:ext>
            </a:extLst>
          </p:cNvPr>
          <p:cNvGrpSpPr/>
          <p:nvPr/>
        </p:nvGrpSpPr>
        <p:grpSpPr>
          <a:xfrm>
            <a:off x="3784225" y="1418509"/>
            <a:ext cx="3726297" cy="3538181"/>
            <a:chOff x="3092268" y="1623697"/>
            <a:chExt cx="2198688" cy="21986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636CBEF0-F258-B746-9A2B-D1BEC9B8A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8" name="TextBox 152">
              <a:extLst>
                <a:ext uri="{FF2B5EF4-FFF2-40B4-BE49-F238E27FC236}">
                  <a16:creationId xmlns:a16="http://schemas.microsoft.com/office/drawing/2014/main" id="{77C7F141-8A3E-3A49-BB3B-C1AE4189C964}"/>
                </a:ext>
              </a:extLst>
            </p:cNvPr>
            <p:cNvSpPr txBox="1"/>
            <p:nvPr/>
          </p:nvSpPr>
          <p:spPr>
            <a:xfrm>
              <a:off x="3808197" y="1809956"/>
              <a:ext cx="109000" cy="286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9" name="组合 49">
            <a:extLst>
              <a:ext uri="{FF2B5EF4-FFF2-40B4-BE49-F238E27FC236}">
                <a16:creationId xmlns:a16="http://schemas.microsoft.com/office/drawing/2014/main" id="{6295011B-D86F-7246-9606-05CFAC330370}"/>
              </a:ext>
            </a:extLst>
          </p:cNvPr>
          <p:cNvGrpSpPr/>
          <p:nvPr/>
        </p:nvGrpSpPr>
        <p:grpSpPr>
          <a:xfrm>
            <a:off x="4851999" y="2405880"/>
            <a:ext cx="1918303" cy="1821460"/>
            <a:chOff x="3736793" y="2269809"/>
            <a:chExt cx="1131888" cy="11318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60DDDB96-D0E4-784E-BA45-7297C52B3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1" name="TextBox 150">
              <a:extLst>
                <a:ext uri="{FF2B5EF4-FFF2-40B4-BE49-F238E27FC236}">
                  <a16:creationId xmlns:a16="http://schemas.microsoft.com/office/drawing/2014/main" id="{AD9AF58B-7D31-7449-9000-D39005200554}"/>
                </a:ext>
              </a:extLst>
            </p:cNvPr>
            <p:cNvSpPr txBox="1"/>
            <p:nvPr/>
          </p:nvSpPr>
          <p:spPr>
            <a:xfrm>
              <a:off x="4013937" y="2370026"/>
              <a:ext cx="109000" cy="286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2" name="组合 52">
            <a:extLst>
              <a:ext uri="{FF2B5EF4-FFF2-40B4-BE49-F238E27FC236}">
                <a16:creationId xmlns:a16="http://schemas.microsoft.com/office/drawing/2014/main" id="{B88FB5A1-CF00-6549-8A63-F8DA0F4A3C43}"/>
              </a:ext>
            </a:extLst>
          </p:cNvPr>
          <p:cNvGrpSpPr/>
          <p:nvPr/>
        </p:nvGrpSpPr>
        <p:grpSpPr>
          <a:xfrm>
            <a:off x="5245439" y="3239573"/>
            <a:ext cx="2065376" cy="2065653"/>
            <a:chOff x="3847918" y="2361884"/>
            <a:chExt cx="1652588" cy="16525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49B92DD6-3A35-474A-8C02-2039D7ED2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4" name="TextBox 147">
              <a:extLst>
                <a:ext uri="{FF2B5EF4-FFF2-40B4-BE49-F238E27FC236}">
                  <a16:creationId xmlns:a16="http://schemas.microsoft.com/office/drawing/2014/main" id="{9F7A1CE9-25D7-9A44-B20F-9FF9C53674AC}"/>
                </a:ext>
              </a:extLst>
            </p:cNvPr>
            <p:cNvSpPr txBox="1"/>
            <p:nvPr/>
          </p:nvSpPr>
          <p:spPr>
            <a:xfrm>
              <a:off x="5056570" y="2613663"/>
              <a:ext cx="147810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7" name="组合 57">
            <a:extLst>
              <a:ext uri="{FF2B5EF4-FFF2-40B4-BE49-F238E27FC236}">
                <a16:creationId xmlns:a16="http://schemas.microsoft.com/office/drawing/2014/main" id="{B5F4B809-DEC2-7C4A-BFD4-28E64DC16D4E}"/>
              </a:ext>
            </a:extLst>
          </p:cNvPr>
          <p:cNvGrpSpPr/>
          <p:nvPr/>
        </p:nvGrpSpPr>
        <p:grpSpPr>
          <a:xfrm>
            <a:off x="8982560" y="4303779"/>
            <a:ext cx="2784046" cy="2325570"/>
            <a:chOff x="6340249" y="1818274"/>
            <a:chExt cx="2227322" cy="1755941"/>
          </a:xfrm>
        </p:grpSpPr>
        <p:sp>
          <p:nvSpPr>
            <p:cNvPr id="78" name="TextBox 110">
              <a:extLst>
                <a:ext uri="{FF2B5EF4-FFF2-40B4-BE49-F238E27FC236}">
                  <a16:creationId xmlns:a16="http://schemas.microsoft.com/office/drawing/2014/main" id="{A8A11F64-DF85-904E-AC63-52FFCA3E81CC}"/>
                </a:ext>
              </a:extLst>
            </p:cNvPr>
            <p:cNvSpPr txBox="1"/>
            <p:nvPr/>
          </p:nvSpPr>
          <p:spPr>
            <a:xfrm>
              <a:off x="6409820" y="2228681"/>
              <a:ext cx="2157751" cy="1345534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Конкурс плакатов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Автобусная остановка</a:t>
              </a:r>
              <a:endParaRPr lang="ru-RU" altLang="zh-CN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Дискуссия 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矩形 59">
              <a:extLst>
                <a:ext uri="{FF2B5EF4-FFF2-40B4-BE49-F238E27FC236}">
                  <a16:creationId xmlns:a16="http://schemas.microsoft.com/office/drawing/2014/main" id="{DC8E70B1-FBEC-6247-ACDF-ACBFF6F9F3D0}"/>
                </a:ext>
              </a:extLst>
            </p:cNvPr>
            <p:cNvSpPr/>
            <p:nvPr/>
          </p:nvSpPr>
          <p:spPr>
            <a:xfrm>
              <a:off x="6340249" y="1818274"/>
              <a:ext cx="2066237" cy="410407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Активные методы обучения</a:t>
              </a:r>
              <a:endPara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1" name="任意多边形 88">
            <a:extLst>
              <a:ext uri="{FF2B5EF4-FFF2-40B4-BE49-F238E27FC236}">
                <a16:creationId xmlns:a16="http://schemas.microsoft.com/office/drawing/2014/main" id="{752FACCB-9D23-1843-8E23-78124F0E4C1C}"/>
              </a:ext>
            </a:extLst>
          </p:cNvPr>
          <p:cNvSpPr/>
          <p:nvPr/>
        </p:nvSpPr>
        <p:spPr>
          <a:xfrm rot="5068121">
            <a:off x="6555715" y="4071613"/>
            <a:ext cx="1634919" cy="1626077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85" name="组合 92">
            <a:extLst>
              <a:ext uri="{FF2B5EF4-FFF2-40B4-BE49-F238E27FC236}">
                <a16:creationId xmlns:a16="http://schemas.microsoft.com/office/drawing/2014/main" id="{D7F05762-BABC-8147-95DF-5E473A3E8467}"/>
              </a:ext>
            </a:extLst>
          </p:cNvPr>
          <p:cNvGrpSpPr/>
          <p:nvPr/>
        </p:nvGrpSpPr>
        <p:grpSpPr>
          <a:xfrm>
            <a:off x="309820" y="1561156"/>
            <a:ext cx="3591731" cy="1625498"/>
            <a:chOff x="5760312" y="2242900"/>
            <a:chExt cx="2873493" cy="1457966"/>
          </a:xfrm>
        </p:grpSpPr>
        <p:sp>
          <p:nvSpPr>
            <p:cNvPr id="86" name="TextBox 126">
              <a:extLst>
                <a:ext uri="{FF2B5EF4-FFF2-40B4-BE49-F238E27FC236}">
                  <a16:creationId xmlns:a16="http://schemas.microsoft.com/office/drawing/2014/main" id="{1320BDF5-FDCB-C94F-B0FA-00D839A4AFEF}"/>
                </a:ext>
              </a:extLst>
            </p:cNvPr>
            <p:cNvSpPr txBox="1"/>
            <p:nvPr/>
          </p:nvSpPr>
          <p:spPr>
            <a:xfrm>
              <a:off x="5760312" y="2596644"/>
              <a:ext cx="2873493" cy="1104222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Емельянова А.Н. – зав. кафедрой, д.м.н.,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Епифанцева</a:t>
              </a: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Н.В. - к.м.н.,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Калинина Э.Н.  -  к.м.н.,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Чупрова Г.А.  - ассистент 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Пономарева А.А. – ассистент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Костромина </a:t>
              </a: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Н.А. - ассистент </a:t>
              </a:r>
              <a:endPara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矩形 94">
              <a:extLst>
                <a:ext uri="{FF2B5EF4-FFF2-40B4-BE49-F238E27FC236}">
                  <a16:creationId xmlns:a16="http://schemas.microsoft.com/office/drawing/2014/main" id="{0ABD8C5D-8695-2845-A8B5-C68EFC48A349}"/>
                </a:ext>
              </a:extLst>
            </p:cNvPr>
            <p:cNvSpPr/>
            <p:nvPr/>
          </p:nvSpPr>
          <p:spPr>
            <a:xfrm>
              <a:off x="6228264" y="2242900"/>
              <a:ext cx="1562808" cy="321889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accent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Преподаватели</a:t>
              </a:r>
              <a:endPara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88" name="直接连接符 95">
              <a:extLst>
                <a:ext uri="{FF2B5EF4-FFF2-40B4-BE49-F238E27FC236}">
                  <a16:creationId xmlns:a16="http://schemas.microsoft.com/office/drawing/2014/main" id="{8C24A585-AF00-254C-9690-E877D382C66C}"/>
                </a:ext>
              </a:extLst>
            </p:cNvPr>
            <p:cNvCxnSpPr/>
            <p:nvPr/>
          </p:nvCxnSpPr>
          <p:spPr>
            <a:xfrm>
              <a:off x="6062438" y="2550055"/>
              <a:ext cx="1875790" cy="0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9" name="任意多边形 96">
            <a:extLst>
              <a:ext uri="{FF2B5EF4-FFF2-40B4-BE49-F238E27FC236}">
                <a16:creationId xmlns:a16="http://schemas.microsoft.com/office/drawing/2014/main" id="{4EE07FA7-0A07-7C47-B64B-9403CE24299B}"/>
              </a:ext>
            </a:extLst>
          </p:cNvPr>
          <p:cNvSpPr/>
          <p:nvPr/>
        </p:nvSpPr>
        <p:spPr>
          <a:xfrm rot="5032120">
            <a:off x="4157235" y="2254305"/>
            <a:ext cx="1236440" cy="1207438"/>
          </a:xfrm>
          <a:custGeom>
            <a:avLst/>
            <a:gdLst>
              <a:gd name="connsiteX0" fmla="*/ 914400 w 914400"/>
              <a:gd name="connsiteY0" fmla="*/ 0 h 914400"/>
              <a:gd name="connsiteX1" fmla="*/ 0 w 914400"/>
              <a:gd name="connsiteY1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 h="914400">
                <a:moveTo>
                  <a:pt x="914400" y="0"/>
                </a:moveTo>
                <a:lnTo>
                  <a:pt x="0" y="91440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97" name="组合 104">
            <a:extLst>
              <a:ext uri="{FF2B5EF4-FFF2-40B4-BE49-F238E27FC236}">
                <a16:creationId xmlns:a16="http://schemas.microsoft.com/office/drawing/2014/main" id="{BAA05454-422D-1946-B956-82B4AAAA1E18}"/>
              </a:ext>
            </a:extLst>
          </p:cNvPr>
          <p:cNvGrpSpPr/>
          <p:nvPr/>
        </p:nvGrpSpPr>
        <p:grpSpPr>
          <a:xfrm>
            <a:off x="78335" y="4387905"/>
            <a:ext cx="3514743" cy="1390546"/>
            <a:chOff x="6175834" y="1541735"/>
            <a:chExt cx="2245301" cy="1257010"/>
          </a:xfrm>
        </p:grpSpPr>
        <p:sp>
          <p:nvSpPr>
            <p:cNvPr id="98" name="TextBox 122">
              <a:extLst>
                <a:ext uri="{FF2B5EF4-FFF2-40B4-BE49-F238E27FC236}">
                  <a16:creationId xmlns:a16="http://schemas.microsoft.com/office/drawing/2014/main" id="{3CB437E4-0285-8C45-8F44-D98E98D28B82}"/>
                </a:ext>
              </a:extLst>
            </p:cNvPr>
            <p:cNvSpPr txBox="1"/>
            <p:nvPr/>
          </p:nvSpPr>
          <p:spPr>
            <a:xfrm>
              <a:off x="6349490" y="2055897"/>
              <a:ext cx="2071645" cy="742848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altLang="zh-CN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ФГБОУ ВО ЧГМА, ул. </a:t>
              </a:r>
              <a:r>
                <a:rPr lang="ru-RU" altLang="zh-CN" sz="12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Балябина</a:t>
              </a:r>
              <a:r>
                <a:rPr lang="ru-RU" altLang="zh-CN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14</a:t>
              </a:r>
            </a:p>
            <a:p>
              <a:pPr algn="just"/>
              <a:endParaRPr lang="ru-RU" altLang="zh-CN" sz="1600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6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CN" sz="16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99" name="矩形 106">
              <a:extLst>
                <a:ext uri="{FF2B5EF4-FFF2-40B4-BE49-F238E27FC236}">
                  <a16:creationId xmlns:a16="http://schemas.microsoft.com/office/drawing/2014/main" id="{73286A0A-1C5E-C24D-8A51-4FA3A9790BDD}"/>
                </a:ext>
              </a:extLst>
            </p:cNvPr>
            <p:cNvSpPr/>
            <p:nvPr/>
          </p:nvSpPr>
          <p:spPr>
            <a:xfrm>
              <a:off x="6175834" y="1541735"/>
              <a:ext cx="1832279" cy="324413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zh-CN" sz="16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Место проведения</a:t>
              </a:r>
              <a:endParaRPr lang="zh-CN" altLang="en-US" sz="16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0" name="直接连接符 107">
              <a:extLst>
                <a:ext uri="{FF2B5EF4-FFF2-40B4-BE49-F238E27FC236}">
                  <a16:creationId xmlns:a16="http://schemas.microsoft.com/office/drawing/2014/main" id="{05EFA2BB-FEEE-2444-91F2-A765D2D77C70}"/>
                </a:ext>
              </a:extLst>
            </p:cNvPr>
            <p:cNvCxnSpPr/>
            <p:nvPr/>
          </p:nvCxnSpPr>
          <p:spPr>
            <a:xfrm flipV="1">
              <a:off x="6518608" y="1884026"/>
              <a:ext cx="1590521" cy="9667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1" name="任意多边形 108">
            <a:extLst>
              <a:ext uri="{FF2B5EF4-FFF2-40B4-BE49-F238E27FC236}">
                <a16:creationId xmlns:a16="http://schemas.microsoft.com/office/drawing/2014/main" id="{87CAA1BA-83E6-7D40-BE34-419DC8C8AD6A}"/>
              </a:ext>
            </a:extLst>
          </p:cNvPr>
          <p:cNvSpPr/>
          <p:nvPr/>
        </p:nvSpPr>
        <p:spPr>
          <a:xfrm>
            <a:off x="3977361" y="3913828"/>
            <a:ext cx="1595210" cy="1732039"/>
          </a:xfrm>
          <a:custGeom>
            <a:avLst/>
            <a:gdLst>
              <a:gd name="connsiteX0" fmla="*/ 1748790 w 1748790"/>
              <a:gd name="connsiteY0" fmla="*/ 0 h 1748790"/>
              <a:gd name="connsiteX1" fmla="*/ 0 w 1748790"/>
              <a:gd name="connsiteY1" fmla="*/ 1748790 h 174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8790" h="1748790">
                <a:moveTo>
                  <a:pt x="1748790" y="0"/>
                </a:moveTo>
                <a:lnTo>
                  <a:pt x="0" y="174879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2" name="组合 109">
            <a:extLst>
              <a:ext uri="{FF2B5EF4-FFF2-40B4-BE49-F238E27FC236}">
                <a16:creationId xmlns:a16="http://schemas.microsoft.com/office/drawing/2014/main" id="{04463E4C-6947-1443-BFB5-3B4753B4CF37}"/>
              </a:ext>
            </a:extLst>
          </p:cNvPr>
          <p:cNvGrpSpPr/>
          <p:nvPr/>
        </p:nvGrpSpPr>
        <p:grpSpPr>
          <a:xfrm>
            <a:off x="8644128" y="1548386"/>
            <a:ext cx="3547872" cy="1334185"/>
            <a:chOff x="6406611" y="1397898"/>
            <a:chExt cx="2241073" cy="1067534"/>
          </a:xfrm>
        </p:grpSpPr>
        <p:sp>
          <p:nvSpPr>
            <p:cNvPr id="103" name="TextBox 106">
              <a:extLst>
                <a:ext uri="{FF2B5EF4-FFF2-40B4-BE49-F238E27FC236}">
                  <a16:creationId xmlns:a16="http://schemas.microsoft.com/office/drawing/2014/main" id="{4EA90AB1-23B6-8F4E-80EB-169A42B6BCED}"/>
                </a:ext>
              </a:extLst>
            </p:cNvPr>
            <p:cNvSpPr txBox="1"/>
            <p:nvPr/>
          </p:nvSpPr>
          <p:spPr>
            <a:xfrm>
              <a:off x="6406611" y="1778354"/>
              <a:ext cx="2241073" cy="687078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Социальные аспекты безопасности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Чрезвычайные ситуации социального характера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Мероприятия по защите от ЧС социального характера </a:t>
              </a: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矩形 111">
              <a:extLst>
                <a:ext uri="{FF2B5EF4-FFF2-40B4-BE49-F238E27FC236}">
                  <a16:creationId xmlns:a16="http://schemas.microsoft.com/office/drawing/2014/main" id="{B60F756F-3602-E44C-9F31-9BCF8AA9DE26}"/>
                </a:ext>
              </a:extLst>
            </p:cNvPr>
            <p:cNvSpPr/>
            <p:nvPr/>
          </p:nvSpPr>
          <p:spPr>
            <a:xfrm>
              <a:off x="6512577" y="1397898"/>
              <a:ext cx="1679259" cy="287152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Темы занятий</a:t>
              </a:r>
              <a:endParaRPr lang="zh-CN" altLang="en-US" sz="16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5" name="直接连接符 112">
              <a:extLst>
                <a:ext uri="{FF2B5EF4-FFF2-40B4-BE49-F238E27FC236}">
                  <a16:creationId xmlns:a16="http://schemas.microsoft.com/office/drawing/2014/main" id="{FB515C4B-AA06-DE4D-8233-FE1DBE98CEF7}"/>
                </a:ext>
              </a:extLst>
            </p:cNvPr>
            <p:cNvCxnSpPr/>
            <p:nvPr/>
          </p:nvCxnSpPr>
          <p:spPr>
            <a:xfrm>
              <a:off x="6414313" y="1793550"/>
              <a:ext cx="187579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任意多边形 113">
            <a:extLst>
              <a:ext uri="{FF2B5EF4-FFF2-40B4-BE49-F238E27FC236}">
                <a16:creationId xmlns:a16="http://schemas.microsoft.com/office/drawing/2014/main" id="{57E760DC-48EC-7242-887F-E88D6942F220}"/>
              </a:ext>
            </a:extLst>
          </p:cNvPr>
          <p:cNvSpPr/>
          <p:nvPr/>
        </p:nvSpPr>
        <p:spPr>
          <a:xfrm>
            <a:off x="7199545" y="2369883"/>
            <a:ext cx="1455808" cy="1441608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solidFill>
            <a:srgbClr val="261F1C"/>
          </a:solidFill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9"/>
          <a:stretch/>
        </p:blipFill>
        <p:spPr>
          <a:xfrm>
            <a:off x="11754720" y="1171434"/>
            <a:ext cx="337390" cy="445209"/>
          </a:xfrm>
          <a:prstGeom prst="rect">
            <a:avLst/>
          </a:prstGeom>
        </p:spPr>
      </p:pic>
      <p:sp>
        <p:nvSpPr>
          <p:cNvPr id="75" name="Oval 17">
            <a:extLst>
              <a:ext uri="{FF2B5EF4-FFF2-40B4-BE49-F238E27FC236}">
                <a16:creationId xmlns:a16="http://schemas.microsoft.com/office/drawing/2014/main" id="{86143A44-E28B-A447-93A8-496C9D0434CE}"/>
              </a:ext>
            </a:extLst>
          </p:cNvPr>
          <p:cNvSpPr/>
          <p:nvPr/>
        </p:nvSpPr>
        <p:spPr>
          <a:xfrm>
            <a:off x="3167672" y="4263994"/>
            <a:ext cx="505514" cy="497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2" name="Freeform: Shape 41">
            <a:extLst>
              <a:ext uri="{FF2B5EF4-FFF2-40B4-BE49-F238E27FC236}">
                <a16:creationId xmlns:a16="http://schemas.microsoft.com/office/drawing/2014/main" id="{939E277E-6D95-1F4D-A97B-87DE28806F3E}"/>
              </a:ext>
            </a:extLst>
          </p:cNvPr>
          <p:cNvSpPr>
            <a:spLocks/>
          </p:cNvSpPr>
          <p:nvPr/>
        </p:nvSpPr>
        <p:spPr bwMode="auto">
          <a:xfrm>
            <a:off x="3289119" y="4393949"/>
            <a:ext cx="249928" cy="216555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3" name="Oval 15">
            <a:extLst>
              <a:ext uri="{FF2B5EF4-FFF2-40B4-BE49-F238E27FC236}">
                <a16:creationId xmlns:a16="http://schemas.microsoft.com/office/drawing/2014/main" id="{2BAE6471-CFF3-B945-8CF5-5C02EB1795E7}"/>
              </a:ext>
            </a:extLst>
          </p:cNvPr>
          <p:cNvSpPr/>
          <p:nvPr/>
        </p:nvSpPr>
        <p:spPr>
          <a:xfrm>
            <a:off x="3271295" y="1597268"/>
            <a:ext cx="476937" cy="476936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5" name="Freeform 28">
            <a:extLst>
              <a:ext uri="{FF2B5EF4-FFF2-40B4-BE49-F238E27FC236}">
                <a16:creationId xmlns:a16="http://schemas.microsoft.com/office/drawing/2014/main" id="{7888690A-0DFD-E146-8127-173F51CAC4C4}"/>
              </a:ext>
            </a:extLst>
          </p:cNvPr>
          <p:cNvSpPr>
            <a:spLocks noEditPoints="1"/>
          </p:cNvSpPr>
          <p:nvPr/>
        </p:nvSpPr>
        <p:spPr bwMode="auto">
          <a:xfrm>
            <a:off x="3397727" y="1697108"/>
            <a:ext cx="210704" cy="277255"/>
          </a:xfrm>
          <a:custGeom>
            <a:avLst/>
            <a:gdLst>
              <a:gd name="T0" fmla="*/ 83 w 103"/>
              <a:gd name="T1" fmla="*/ 52 h 155"/>
              <a:gd name="T2" fmla="*/ 83 w 103"/>
              <a:gd name="T3" fmla="*/ 52 h 155"/>
              <a:gd name="T4" fmla="*/ 87 w 103"/>
              <a:gd name="T5" fmla="*/ 36 h 155"/>
              <a:gd name="T6" fmla="*/ 52 w 103"/>
              <a:gd name="T7" fmla="*/ 0 h 155"/>
              <a:gd name="T8" fmla="*/ 32 w 103"/>
              <a:gd name="T9" fmla="*/ 6 h 155"/>
              <a:gd name="T10" fmla="*/ 28 w 103"/>
              <a:gd name="T11" fmla="*/ 10 h 155"/>
              <a:gd name="T12" fmla="*/ 27 w 103"/>
              <a:gd name="T13" fmla="*/ 10 h 155"/>
              <a:gd name="T14" fmla="*/ 17 w 103"/>
              <a:gd name="T15" fmla="*/ 36 h 155"/>
              <a:gd name="T16" fmla="*/ 17 w 103"/>
              <a:gd name="T17" fmla="*/ 36 h 155"/>
              <a:gd name="T18" fmla="*/ 17 w 103"/>
              <a:gd name="T19" fmla="*/ 38 h 155"/>
              <a:gd name="T20" fmla="*/ 17 w 103"/>
              <a:gd name="T21" fmla="*/ 40 h 155"/>
              <a:gd name="T22" fmla="*/ 17 w 103"/>
              <a:gd name="T23" fmla="*/ 40 h 155"/>
              <a:gd name="T24" fmla="*/ 21 w 103"/>
              <a:gd name="T25" fmla="*/ 52 h 155"/>
              <a:gd name="T26" fmla="*/ 20 w 103"/>
              <a:gd name="T27" fmla="*/ 52 h 155"/>
              <a:gd name="T28" fmla="*/ 9 w 103"/>
              <a:gd name="T29" fmla="*/ 55 h 155"/>
              <a:gd name="T30" fmla="*/ 0 w 103"/>
              <a:gd name="T31" fmla="*/ 72 h 155"/>
              <a:gd name="T32" fmla="*/ 0 w 103"/>
              <a:gd name="T33" fmla="*/ 107 h 155"/>
              <a:gd name="T34" fmla="*/ 0 w 103"/>
              <a:gd name="T35" fmla="*/ 112 h 155"/>
              <a:gd name="T36" fmla="*/ 0 w 103"/>
              <a:gd name="T37" fmla="*/ 135 h 155"/>
              <a:gd name="T38" fmla="*/ 20 w 103"/>
              <a:gd name="T39" fmla="*/ 155 h 155"/>
              <a:gd name="T40" fmla="*/ 83 w 103"/>
              <a:gd name="T41" fmla="*/ 155 h 155"/>
              <a:gd name="T42" fmla="*/ 103 w 103"/>
              <a:gd name="T43" fmla="*/ 135 h 155"/>
              <a:gd name="T44" fmla="*/ 103 w 103"/>
              <a:gd name="T45" fmla="*/ 72 h 155"/>
              <a:gd name="T46" fmla="*/ 83 w 103"/>
              <a:gd name="T47" fmla="*/ 52 h 155"/>
              <a:gd name="T48" fmla="*/ 82 w 103"/>
              <a:gd name="T49" fmla="*/ 36 h 155"/>
              <a:gd name="T50" fmla="*/ 81 w 103"/>
              <a:gd name="T51" fmla="*/ 45 h 155"/>
              <a:gd name="T52" fmla="*/ 81 w 103"/>
              <a:gd name="T53" fmla="*/ 45 h 155"/>
              <a:gd name="T54" fmla="*/ 79 w 103"/>
              <a:gd name="T55" fmla="*/ 48 h 155"/>
              <a:gd name="T56" fmla="*/ 79 w 103"/>
              <a:gd name="T57" fmla="*/ 49 h 155"/>
              <a:gd name="T58" fmla="*/ 78 w 103"/>
              <a:gd name="T59" fmla="*/ 50 h 155"/>
              <a:gd name="T60" fmla="*/ 61 w 103"/>
              <a:gd name="T61" fmla="*/ 64 h 155"/>
              <a:gd name="T62" fmla="*/ 67 w 103"/>
              <a:gd name="T63" fmla="*/ 64 h 155"/>
              <a:gd name="T64" fmla="*/ 59 w 103"/>
              <a:gd name="T65" fmla="*/ 102 h 155"/>
              <a:gd name="T66" fmla="*/ 57 w 103"/>
              <a:gd name="T67" fmla="*/ 112 h 155"/>
              <a:gd name="T68" fmla="*/ 54 w 103"/>
              <a:gd name="T69" fmla="*/ 95 h 155"/>
              <a:gd name="T70" fmla="*/ 52 w 103"/>
              <a:gd name="T71" fmla="*/ 78 h 155"/>
              <a:gd name="T72" fmla="*/ 55 w 103"/>
              <a:gd name="T73" fmla="*/ 73 h 155"/>
              <a:gd name="T74" fmla="*/ 59 w 103"/>
              <a:gd name="T75" fmla="*/ 66 h 155"/>
              <a:gd name="T76" fmla="*/ 44 w 103"/>
              <a:gd name="T77" fmla="*/ 66 h 155"/>
              <a:gd name="T78" fmla="*/ 46 w 103"/>
              <a:gd name="T79" fmla="*/ 69 h 155"/>
              <a:gd name="T80" fmla="*/ 52 w 103"/>
              <a:gd name="T81" fmla="*/ 78 h 155"/>
              <a:gd name="T82" fmla="*/ 47 w 103"/>
              <a:gd name="T83" fmla="*/ 112 h 155"/>
              <a:gd name="T84" fmla="*/ 37 w 103"/>
              <a:gd name="T85" fmla="*/ 64 h 155"/>
              <a:gd name="T86" fmla="*/ 42 w 103"/>
              <a:gd name="T87" fmla="*/ 64 h 155"/>
              <a:gd name="T88" fmla="*/ 34 w 103"/>
              <a:gd name="T89" fmla="*/ 60 h 155"/>
              <a:gd name="T90" fmla="*/ 27 w 103"/>
              <a:gd name="T91" fmla="*/ 53 h 155"/>
              <a:gd name="T92" fmla="*/ 21 w 103"/>
              <a:gd name="T93" fmla="*/ 36 h 155"/>
              <a:gd name="T94" fmla="*/ 29 w 103"/>
              <a:gd name="T95" fmla="*/ 16 h 155"/>
              <a:gd name="T96" fmla="*/ 52 w 103"/>
              <a:gd name="T97" fmla="*/ 5 h 155"/>
              <a:gd name="T98" fmla="*/ 80 w 103"/>
              <a:gd name="T99" fmla="*/ 26 h 155"/>
              <a:gd name="T100" fmla="*/ 81 w 103"/>
              <a:gd name="T101" fmla="*/ 28 h 155"/>
              <a:gd name="T102" fmla="*/ 82 w 103"/>
              <a:gd name="T103" fmla="*/ 31 h 155"/>
              <a:gd name="T104" fmla="*/ 82 w 103"/>
              <a:gd name="T105" fmla="*/ 3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3" h="155">
                <a:moveTo>
                  <a:pt x="83" y="52"/>
                </a:moveTo>
                <a:cubicBezTo>
                  <a:pt x="83" y="52"/>
                  <a:pt x="83" y="52"/>
                  <a:pt x="83" y="52"/>
                </a:cubicBezTo>
                <a:cubicBezTo>
                  <a:pt x="85" y="47"/>
                  <a:pt x="87" y="41"/>
                  <a:pt x="87" y="36"/>
                </a:cubicBezTo>
                <a:cubicBezTo>
                  <a:pt x="87" y="16"/>
                  <a:pt x="71" y="0"/>
                  <a:pt x="52" y="0"/>
                </a:cubicBezTo>
                <a:cubicBezTo>
                  <a:pt x="45" y="0"/>
                  <a:pt x="38" y="3"/>
                  <a:pt x="32" y="6"/>
                </a:cubicBezTo>
                <a:cubicBezTo>
                  <a:pt x="28" y="10"/>
                  <a:pt x="28" y="10"/>
                  <a:pt x="28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1" y="17"/>
                  <a:pt x="17" y="2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7"/>
                  <a:pt x="17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4"/>
                  <a:pt x="19" y="48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6" y="52"/>
                  <a:pt x="12" y="53"/>
                  <a:pt x="9" y="55"/>
                </a:cubicBezTo>
                <a:cubicBezTo>
                  <a:pt x="4" y="59"/>
                  <a:pt x="0" y="65"/>
                  <a:pt x="0" y="72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6"/>
                  <a:pt x="9" y="155"/>
                  <a:pt x="20" y="155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94" y="155"/>
                  <a:pt x="103" y="146"/>
                  <a:pt x="103" y="13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61"/>
                  <a:pt x="94" y="52"/>
                  <a:pt x="83" y="52"/>
                </a:cubicBezTo>
                <a:close/>
                <a:moveTo>
                  <a:pt x="82" y="36"/>
                </a:moveTo>
                <a:cubicBezTo>
                  <a:pt x="82" y="39"/>
                  <a:pt x="82" y="42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0" y="46"/>
                  <a:pt x="80" y="47"/>
                  <a:pt x="79" y="48"/>
                </a:cubicBezTo>
                <a:cubicBezTo>
                  <a:pt x="79" y="48"/>
                  <a:pt x="79" y="49"/>
                  <a:pt x="79" y="49"/>
                </a:cubicBezTo>
                <a:cubicBezTo>
                  <a:pt x="79" y="50"/>
                  <a:pt x="78" y="50"/>
                  <a:pt x="78" y="50"/>
                </a:cubicBezTo>
                <a:cubicBezTo>
                  <a:pt x="75" y="57"/>
                  <a:pt x="69" y="62"/>
                  <a:pt x="61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59" y="102"/>
                  <a:pt x="59" y="102"/>
                  <a:pt x="59" y="10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4" y="95"/>
                  <a:pt x="54" y="95"/>
                  <a:pt x="54" y="95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3"/>
                  <a:pt x="55" y="73"/>
                  <a:pt x="55" y="73"/>
                </a:cubicBezTo>
                <a:cubicBezTo>
                  <a:pt x="59" y="66"/>
                  <a:pt x="59" y="66"/>
                  <a:pt x="59" y="66"/>
                </a:cubicBezTo>
                <a:cubicBezTo>
                  <a:pt x="44" y="66"/>
                  <a:pt x="44" y="66"/>
                  <a:pt x="44" y="66"/>
                </a:cubicBezTo>
                <a:cubicBezTo>
                  <a:pt x="46" y="69"/>
                  <a:pt x="46" y="69"/>
                  <a:pt x="46" y="69"/>
                </a:cubicBezTo>
                <a:cubicBezTo>
                  <a:pt x="52" y="78"/>
                  <a:pt x="52" y="78"/>
                  <a:pt x="52" y="78"/>
                </a:cubicBezTo>
                <a:cubicBezTo>
                  <a:pt x="47" y="112"/>
                  <a:pt x="47" y="112"/>
                  <a:pt x="47" y="112"/>
                </a:cubicBezTo>
                <a:cubicBezTo>
                  <a:pt x="37" y="64"/>
                  <a:pt x="37" y="64"/>
                  <a:pt x="37" y="64"/>
                </a:cubicBezTo>
                <a:cubicBezTo>
                  <a:pt x="42" y="64"/>
                  <a:pt x="42" y="64"/>
                  <a:pt x="42" y="64"/>
                </a:cubicBezTo>
                <a:cubicBezTo>
                  <a:pt x="39" y="63"/>
                  <a:pt x="36" y="62"/>
                  <a:pt x="34" y="60"/>
                </a:cubicBezTo>
                <a:cubicBezTo>
                  <a:pt x="31" y="58"/>
                  <a:pt x="29" y="56"/>
                  <a:pt x="27" y="53"/>
                </a:cubicBezTo>
                <a:cubicBezTo>
                  <a:pt x="23" y="48"/>
                  <a:pt x="21" y="42"/>
                  <a:pt x="21" y="36"/>
                </a:cubicBezTo>
                <a:cubicBezTo>
                  <a:pt x="21" y="28"/>
                  <a:pt x="24" y="21"/>
                  <a:pt x="29" y="16"/>
                </a:cubicBezTo>
                <a:cubicBezTo>
                  <a:pt x="34" y="9"/>
                  <a:pt x="42" y="5"/>
                  <a:pt x="52" y="5"/>
                </a:cubicBezTo>
                <a:cubicBezTo>
                  <a:pt x="65" y="5"/>
                  <a:pt x="76" y="14"/>
                  <a:pt x="80" y="26"/>
                </a:cubicBezTo>
                <a:cubicBezTo>
                  <a:pt x="81" y="27"/>
                  <a:pt x="81" y="27"/>
                  <a:pt x="81" y="28"/>
                </a:cubicBezTo>
                <a:cubicBezTo>
                  <a:pt x="81" y="29"/>
                  <a:pt x="81" y="30"/>
                  <a:pt x="82" y="31"/>
                </a:cubicBezTo>
                <a:cubicBezTo>
                  <a:pt x="82" y="32"/>
                  <a:pt x="82" y="34"/>
                  <a:pt x="82" y="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8" name="Freeform: Shape 5">
            <a:extLst>
              <a:ext uri="{FF2B5EF4-FFF2-40B4-BE49-F238E27FC236}">
                <a16:creationId xmlns:a16="http://schemas.microsoft.com/office/drawing/2014/main" id="{D3903C33-7E4C-484D-8F83-794FC00C9092}"/>
              </a:ext>
            </a:extLst>
          </p:cNvPr>
          <p:cNvSpPr>
            <a:spLocks/>
          </p:cNvSpPr>
          <p:nvPr/>
        </p:nvSpPr>
        <p:spPr bwMode="auto">
          <a:xfrm>
            <a:off x="8376167" y="4402174"/>
            <a:ext cx="248794" cy="206098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598" y="1631004"/>
            <a:ext cx="468221" cy="46822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3" name="TextBox 122">
            <a:extLst>
              <a:ext uri="{FF2B5EF4-FFF2-40B4-BE49-F238E27FC236}">
                <a16:creationId xmlns:a16="http://schemas.microsoft.com/office/drawing/2014/main" id="{3CB437E4-0285-8C45-8F44-D98E98D28B82}"/>
              </a:ext>
            </a:extLst>
          </p:cNvPr>
          <p:cNvSpPr txBox="1"/>
          <p:nvPr/>
        </p:nvSpPr>
        <p:spPr>
          <a:xfrm>
            <a:off x="208232" y="6378458"/>
            <a:ext cx="11883878" cy="415498"/>
          </a:xfrm>
          <a:prstGeom prst="rect">
            <a:avLst/>
          </a:prstGeom>
          <a:noFill/>
        </p:spPr>
        <p:txBody>
          <a:bodyPr wrap="square" lIns="0" tIns="0" rtlCol="0" anchor="t">
            <a:spAutoFit/>
          </a:bodyPr>
          <a:lstStyle>
            <a:defPPr>
              <a:defRPr lang="zh-CN"/>
            </a:defPPr>
            <a:lvl1pPr defTabSz="1219170">
              <a:spcBef>
                <a:spcPct val="200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ru-RU" altLang="zh-CN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цикле Вы познакомитесь с </a:t>
            </a:r>
            <a:r>
              <a:rPr lang="ru-RU" altLang="zh-CN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социальными чрезвычайными ситуациями</a:t>
            </a:r>
            <a:r>
              <a:rPr lang="ru-RU" sz="12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zh-CN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узнаете </a:t>
            </a:r>
            <a:r>
              <a:rPr lang="ru-RU" altLang="zh-CN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принципах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личной безопасности и безопасности окружающих,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овладеете принципами и методами 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поведения</a:t>
            </a:r>
            <a:r>
              <a:rPr lang="ru-RU" sz="12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04240" y="3548108"/>
            <a:ext cx="879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Картинка (символ) специальности, дисциплины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374" y="3444355"/>
            <a:ext cx="873473" cy="75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9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114</Words>
  <Application>Microsoft Office PowerPoint</Application>
  <PresentationFormat>Широкоэкранный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Microsoft YaHei</vt:lpstr>
      <vt:lpstr>Microsoft YaHei</vt:lpstr>
      <vt:lpstr>Arial</vt:lpstr>
      <vt:lpstr>Calibri</vt:lpstr>
      <vt:lpstr>Calibri Light</vt:lpstr>
      <vt:lpstr>Courier New</vt:lpstr>
      <vt:lpstr>inpin heiti</vt:lpstr>
      <vt:lpstr>华文新魏</vt:lpstr>
      <vt:lpstr>Times New Roman</vt:lpstr>
      <vt:lpstr>Тема Office</vt:lpstr>
      <vt:lpstr>Элективная дисциплина   «Социальная безопасность в условиях современного мира» Кафедра  инфекционных болезней и эпидемиологии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4otd-v2</cp:lastModifiedBy>
  <cp:revision>62</cp:revision>
  <dcterms:created xsi:type="dcterms:W3CDTF">2023-02-07T08:15:25Z</dcterms:created>
  <dcterms:modified xsi:type="dcterms:W3CDTF">2025-01-17T01:11:44Z</dcterms:modified>
</cp:coreProperties>
</file>